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8288000" cy="10287000"/>
  <p:notesSz cx="6858000" cy="9144000"/>
  <p:embeddedFontLst>
    <p:embeddedFont>
      <p:font typeface="Montserrat" panose="00000500000000000000" pitchFamily="2" charset="0"/>
      <p:regular r:id="rId11"/>
      <p:bold r:id="rId12"/>
      <p:italic r:id="rId13"/>
      <p:boldItalic r:id="rId14"/>
    </p:embeddedFont>
    <p:embeddedFont>
      <p:font typeface="Montserrat Bold" panose="00000800000000000000" charset="0"/>
      <p:regular r:id="rId15"/>
    </p:embeddedFont>
    <p:embeddedFont>
      <p:font typeface="Poppins" panose="00000500000000000000" pitchFamily="2" charset="0"/>
      <p:regular r:id="rId16"/>
    </p:embeddedFont>
    <p:embeddedFont>
      <p:font typeface="Poppins Bold" panose="00000800000000000000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86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48555" y="1942681"/>
            <a:ext cx="14314689" cy="2097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60"/>
              </a:lnSpc>
            </a:pPr>
            <a:r>
              <a:rPr lang="en-US" sz="8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GROUP-9 </a:t>
            </a:r>
          </a:p>
          <a:p>
            <a:pPr algn="ctr">
              <a:lnSpc>
                <a:spcPts val="8160"/>
              </a:lnSpc>
            </a:pPr>
            <a:r>
              <a:rPr lang="en-US" sz="8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SECTION-1</a:t>
            </a:r>
          </a:p>
        </p:txBody>
      </p:sp>
      <p:sp>
        <p:nvSpPr>
          <p:cNvPr id="4" name="AutoShape 4"/>
          <p:cNvSpPr/>
          <p:nvPr/>
        </p:nvSpPr>
        <p:spPr>
          <a:xfrm>
            <a:off x="7631637" y="4049611"/>
            <a:ext cx="2948526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543397" y="4831715"/>
            <a:ext cx="15125006" cy="483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Topics : Mal - practice detection during live / inperson / online GD interaction /interviews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43397" y="6774839"/>
            <a:ext cx="3737491" cy="212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FT251009  Akash Singha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FT251030  Hemant Rahalkar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FT251052  Pooja Chandrakar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FT251077  Sarthak Shahpurkar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FT251088  Sonal Baid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FT252055  Nisarg  Bakhai</a:t>
            </a:r>
          </a:p>
        </p:txBody>
      </p:sp>
      <p:pic>
        <p:nvPicPr>
          <p:cNvPr id="7" name="Picture 6" descr="Media - Kit | Great Lakes Institute of Management, Chennai">
            <a:extLst>
              <a:ext uri="{FF2B5EF4-FFF2-40B4-BE49-F238E27FC236}">
                <a16:creationId xmlns:a16="http://schemas.microsoft.com/office/drawing/2014/main" id="{0B84B279-8369-26AA-8BC7-96477AB48E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5427" y="800101"/>
            <a:ext cx="4518608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75566" y="8233433"/>
            <a:ext cx="1024867" cy="102486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0" y="0"/>
            <a:ext cx="5178827" cy="10287000"/>
            <a:chOff x="0" y="0"/>
            <a:chExt cx="1363971" cy="270933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363971" cy="2709333"/>
            </a:xfrm>
            <a:custGeom>
              <a:avLst/>
              <a:gdLst/>
              <a:ahLst/>
              <a:cxnLst/>
              <a:rect l="l" t="t" r="r" b="b"/>
              <a:pathLst>
                <a:path w="1363971" h="2709333">
                  <a:moveTo>
                    <a:pt x="0" y="0"/>
                  </a:moveTo>
                  <a:lnTo>
                    <a:pt x="1363971" y="0"/>
                  </a:lnTo>
                  <a:lnTo>
                    <a:pt x="1363971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36397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463576" y="3810900"/>
            <a:ext cx="4251675" cy="186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80"/>
              </a:lnSpc>
            </a:pPr>
            <a:r>
              <a:rPr lang="en-US" sz="65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</a:t>
            </a:r>
          </a:p>
          <a:p>
            <a:pPr algn="l">
              <a:lnSpc>
                <a:spcPts val="7280"/>
              </a:lnSpc>
            </a:pPr>
            <a:r>
              <a:rPr lang="en-US" sz="65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Objective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428466" y="1544541"/>
            <a:ext cx="12314181" cy="6688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7798" lvl="1" indent="-313899" algn="l">
              <a:lnSpc>
                <a:spcPts val="4070"/>
              </a:lnSpc>
              <a:buFont typeface="Arial"/>
              <a:buChar char="•"/>
            </a:pPr>
            <a:r>
              <a:rPr lang="en-US" sz="2907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To design an AI-powered system that accurately detects malpractice behaviors during live or online group discussions (GD) and interviews.</a:t>
            </a:r>
          </a:p>
          <a:p>
            <a:pPr algn="l">
              <a:lnSpc>
                <a:spcPts val="4070"/>
              </a:lnSpc>
            </a:pPr>
            <a:endParaRPr lang="en-US" sz="2907">
              <a:solidFill>
                <a:srgbClr val="1F202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27798" lvl="1" indent="-313899" algn="l">
              <a:lnSpc>
                <a:spcPts val="4070"/>
              </a:lnSpc>
              <a:buFont typeface="Arial"/>
              <a:buChar char="•"/>
            </a:pPr>
            <a:r>
              <a:rPr lang="en-US" sz="2907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To reduce human bias and increase efficiency in identifying violations across diverse environments.</a:t>
            </a:r>
          </a:p>
          <a:p>
            <a:pPr algn="l">
              <a:lnSpc>
                <a:spcPts val="4070"/>
              </a:lnSpc>
            </a:pPr>
            <a:endParaRPr lang="en-US" sz="2907">
              <a:solidFill>
                <a:srgbClr val="1F202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27798" lvl="1" indent="-313899" algn="l">
              <a:lnSpc>
                <a:spcPts val="4070"/>
              </a:lnSpc>
              <a:buFont typeface="Arial"/>
              <a:buChar char="•"/>
            </a:pPr>
            <a:r>
              <a:rPr lang="en-US" sz="2907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To utilize image processing and machine learning techniques to identify anomalies or suspicious activities.</a:t>
            </a:r>
          </a:p>
          <a:p>
            <a:pPr algn="l">
              <a:lnSpc>
                <a:spcPts val="4070"/>
              </a:lnSpc>
            </a:pPr>
            <a:endParaRPr lang="en-US" sz="2907">
              <a:solidFill>
                <a:srgbClr val="1F202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27798" lvl="1" indent="-313899" algn="l">
              <a:lnSpc>
                <a:spcPts val="4070"/>
              </a:lnSpc>
              <a:buFont typeface="Arial"/>
              <a:buChar char="•"/>
            </a:pPr>
            <a:r>
              <a:rPr lang="en-US" sz="2907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To ensure fairness and transparency in evaluation processes through automated monitoring.</a:t>
            </a:r>
          </a:p>
          <a:p>
            <a:pPr algn="l">
              <a:lnSpc>
                <a:spcPts val="4070"/>
              </a:lnSpc>
              <a:spcBef>
                <a:spcPct val="0"/>
              </a:spcBef>
            </a:pPr>
            <a:endParaRPr lang="en-US" sz="2907">
              <a:solidFill>
                <a:srgbClr val="1F202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419771"/>
            <a:chOff x="0" y="0"/>
            <a:chExt cx="4816593" cy="6373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37306"/>
            </a:xfrm>
            <a:custGeom>
              <a:avLst/>
              <a:gdLst/>
              <a:ahLst/>
              <a:cxnLst/>
              <a:rect l="l" t="t" r="r" b="b"/>
              <a:pathLst>
                <a:path w="4816592" h="637306">
                  <a:moveTo>
                    <a:pt x="0" y="0"/>
                  </a:moveTo>
                  <a:lnTo>
                    <a:pt x="4816592" y="0"/>
                  </a:lnTo>
                  <a:lnTo>
                    <a:pt x="4816592" y="637306"/>
                  </a:lnTo>
                  <a:lnTo>
                    <a:pt x="0" y="637306"/>
                  </a:ln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6849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775566" y="514350"/>
            <a:ext cx="1024867" cy="102486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644379" y="831192"/>
            <a:ext cx="8116184" cy="94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65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Process FlowChart</a:t>
            </a:r>
          </a:p>
        </p:txBody>
      </p:sp>
      <p:sp>
        <p:nvSpPr>
          <p:cNvPr id="9" name="AutoShape 9"/>
          <p:cNvSpPr/>
          <p:nvPr/>
        </p:nvSpPr>
        <p:spPr>
          <a:xfrm>
            <a:off x="3860700" y="5124450"/>
            <a:ext cx="1365386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0" name="Group 10"/>
          <p:cNvGrpSpPr/>
          <p:nvPr/>
        </p:nvGrpSpPr>
        <p:grpSpPr>
          <a:xfrm>
            <a:off x="9826693" y="4391025"/>
            <a:ext cx="3238916" cy="1543050"/>
            <a:chOff x="0" y="0"/>
            <a:chExt cx="853048" cy="406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53048" cy="406400"/>
            </a:xfrm>
            <a:custGeom>
              <a:avLst/>
              <a:gdLst/>
              <a:ahLst/>
              <a:cxnLst/>
              <a:rect l="l" t="t" r="r" b="b"/>
              <a:pathLst>
                <a:path w="853048" h="406400">
                  <a:moveTo>
                    <a:pt x="121904" y="0"/>
                  </a:moveTo>
                  <a:lnTo>
                    <a:pt x="731144" y="0"/>
                  </a:lnTo>
                  <a:cubicBezTo>
                    <a:pt x="763475" y="0"/>
                    <a:pt x="794481" y="12843"/>
                    <a:pt x="817343" y="35705"/>
                  </a:cubicBezTo>
                  <a:cubicBezTo>
                    <a:pt x="840204" y="58566"/>
                    <a:pt x="853048" y="89573"/>
                    <a:pt x="853048" y="121904"/>
                  </a:cubicBezTo>
                  <a:lnTo>
                    <a:pt x="853048" y="284496"/>
                  </a:lnTo>
                  <a:cubicBezTo>
                    <a:pt x="853048" y="351822"/>
                    <a:pt x="798469" y="406400"/>
                    <a:pt x="731144" y="406400"/>
                  </a:cubicBezTo>
                  <a:lnTo>
                    <a:pt x="121904" y="406400"/>
                  </a:lnTo>
                  <a:cubicBezTo>
                    <a:pt x="89573" y="406400"/>
                    <a:pt x="58566" y="393557"/>
                    <a:pt x="35705" y="370695"/>
                  </a:cubicBezTo>
                  <a:cubicBezTo>
                    <a:pt x="12843" y="347834"/>
                    <a:pt x="0" y="316827"/>
                    <a:pt x="0" y="284496"/>
                  </a:cubicBezTo>
                  <a:lnTo>
                    <a:pt x="0" y="121904"/>
                  </a:lnTo>
                  <a:cubicBezTo>
                    <a:pt x="0" y="89573"/>
                    <a:pt x="12843" y="58566"/>
                    <a:pt x="35705" y="35705"/>
                  </a:cubicBezTo>
                  <a:cubicBezTo>
                    <a:pt x="58566" y="12843"/>
                    <a:pt x="89573" y="0"/>
                    <a:pt x="121904" y="0"/>
                  </a:cubicBezTo>
                  <a:close/>
                </a:path>
              </a:pathLst>
            </a:custGeom>
            <a:solidFill>
              <a:srgbClr val="1A3C5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85304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Training and Validation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4427684" y="4371975"/>
            <a:ext cx="3238916" cy="1543050"/>
            <a:chOff x="0" y="0"/>
            <a:chExt cx="853048" cy="4064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53048" cy="406400"/>
            </a:xfrm>
            <a:custGeom>
              <a:avLst/>
              <a:gdLst/>
              <a:ahLst/>
              <a:cxnLst/>
              <a:rect l="l" t="t" r="r" b="b"/>
              <a:pathLst>
                <a:path w="853048" h="406400">
                  <a:moveTo>
                    <a:pt x="121904" y="0"/>
                  </a:moveTo>
                  <a:lnTo>
                    <a:pt x="731144" y="0"/>
                  </a:lnTo>
                  <a:cubicBezTo>
                    <a:pt x="763475" y="0"/>
                    <a:pt x="794481" y="12843"/>
                    <a:pt x="817343" y="35705"/>
                  </a:cubicBezTo>
                  <a:cubicBezTo>
                    <a:pt x="840204" y="58566"/>
                    <a:pt x="853048" y="89573"/>
                    <a:pt x="853048" y="121904"/>
                  </a:cubicBezTo>
                  <a:lnTo>
                    <a:pt x="853048" y="284496"/>
                  </a:lnTo>
                  <a:cubicBezTo>
                    <a:pt x="853048" y="351822"/>
                    <a:pt x="798469" y="406400"/>
                    <a:pt x="731144" y="406400"/>
                  </a:cubicBezTo>
                  <a:lnTo>
                    <a:pt x="121904" y="406400"/>
                  </a:lnTo>
                  <a:cubicBezTo>
                    <a:pt x="89573" y="406400"/>
                    <a:pt x="58566" y="393557"/>
                    <a:pt x="35705" y="370695"/>
                  </a:cubicBezTo>
                  <a:cubicBezTo>
                    <a:pt x="12843" y="347834"/>
                    <a:pt x="0" y="316827"/>
                    <a:pt x="0" y="284496"/>
                  </a:cubicBezTo>
                  <a:lnTo>
                    <a:pt x="0" y="121904"/>
                  </a:lnTo>
                  <a:cubicBezTo>
                    <a:pt x="0" y="89573"/>
                    <a:pt x="12843" y="58566"/>
                    <a:pt x="35705" y="35705"/>
                  </a:cubicBezTo>
                  <a:cubicBezTo>
                    <a:pt x="58566" y="12843"/>
                    <a:pt x="89573" y="0"/>
                    <a:pt x="121904" y="0"/>
                  </a:cubicBezTo>
                  <a:close/>
                </a:path>
              </a:pathLst>
            </a:custGeom>
            <a:solidFill>
              <a:srgbClr val="1A3C5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85304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Inference Pipeline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226086" y="4352925"/>
            <a:ext cx="3238916" cy="1543050"/>
            <a:chOff x="0" y="0"/>
            <a:chExt cx="853048" cy="406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53048" cy="406400"/>
            </a:xfrm>
            <a:custGeom>
              <a:avLst/>
              <a:gdLst/>
              <a:ahLst/>
              <a:cxnLst/>
              <a:rect l="l" t="t" r="r" b="b"/>
              <a:pathLst>
                <a:path w="853048" h="406400">
                  <a:moveTo>
                    <a:pt x="121904" y="0"/>
                  </a:moveTo>
                  <a:lnTo>
                    <a:pt x="731144" y="0"/>
                  </a:lnTo>
                  <a:cubicBezTo>
                    <a:pt x="763475" y="0"/>
                    <a:pt x="794481" y="12843"/>
                    <a:pt x="817343" y="35705"/>
                  </a:cubicBezTo>
                  <a:cubicBezTo>
                    <a:pt x="840204" y="58566"/>
                    <a:pt x="853048" y="89573"/>
                    <a:pt x="853048" y="121904"/>
                  </a:cubicBezTo>
                  <a:lnTo>
                    <a:pt x="853048" y="284496"/>
                  </a:lnTo>
                  <a:cubicBezTo>
                    <a:pt x="853048" y="351822"/>
                    <a:pt x="798469" y="406400"/>
                    <a:pt x="731144" y="406400"/>
                  </a:cubicBezTo>
                  <a:lnTo>
                    <a:pt x="121904" y="406400"/>
                  </a:lnTo>
                  <a:cubicBezTo>
                    <a:pt x="89573" y="406400"/>
                    <a:pt x="58566" y="393557"/>
                    <a:pt x="35705" y="370695"/>
                  </a:cubicBezTo>
                  <a:cubicBezTo>
                    <a:pt x="12843" y="347834"/>
                    <a:pt x="0" y="316827"/>
                    <a:pt x="0" y="284496"/>
                  </a:cubicBezTo>
                  <a:lnTo>
                    <a:pt x="0" y="121904"/>
                  </a:lnTo>
                  <a:cubicBezTo>
                    <a:pt x="0" y="89573"/>
                    <a:pt x="12843" y="58566"/>
                    <a:pt x="35705" y="35705"/>
                  </a:cubicBezTo>
                  <a:cubicBezTo>
                    <a:pt x="58566" y="12843"/>
                    <a:pt x="89573" y="0"/>
                    <a:pt x="121904" y="0"/>
                  </a:cubicBezTo>
                  <a:close/>
                </a:path>
              </a:pathLst>
            </a:custGeom>
            <a:solidFill>
              <a:srgbClr val="1A3C5C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85304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Model Architecture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21784" y="4391025"/>
            <a:ext cx="3238916" cy="1543050"/>
            <a:chOff x="0" y="0"/>
            <a:chExt cx="853048" cy="4064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53048" cy="406400"/>
            </a:xfrm>
            <a:custGeom>
              <a:avLst/>
              <a:gdLst/>
              <a:ahLst/>
              <a:cxnLst/>
              <a:rect l="l" t="t" r="r" b="b"/>
              <a:pathLst>
                <a:path w="853048" h="406400">
                  <a:moveTo>
                    <a:pt x="121904" y="0"/>
                  </a:moveTo>
                  <a:lnTo>
                    <a:pt x="731144" y="0"/>
                  </a:lnTo>
                  <a:cubicBezTo>
                    <a:pt x="763475" y="0"/>
                    <a:pt x="794481" y="12843"/>
                    <a:pt x="817343" y="35705"/>
                  </a:cubicBezTo>
                  <a:cubicBezTo>
                    <a:pt x="840204" y="58566"/>
                    <a:pt x="853048" y="89573"/>
                    <a:pt x="853048" y="121904"/>
                  </a:cubicBezTo>
                  <a:lnTo>
                    <a:pt x="853048" y="284496"/>
                  </a:lnTo>
                  <a:cubicBezTo>
                    <a:pt x="853048" y="351822"/>
                    <a:pt x="798469" y="406400"/>
                    <a:pt x="731144" y="406400"/>
                  </a:cubicBezTo>
                  <a:lnTo>
                    <a:pt x="121904" y="406400"/>
                  </a:lnTo>
                  <a:cubicBezTo>
                    <a:pt x="89573" y="406400"/>
                    <a:pt x="58566" y="393557"/>
                    <a:pt x="35705" y="370695"/>
                  </a:cubicBezTo>
                  <a:cubicBezTo>
                    <a:pt x="12843" y="347834"/>
                    <a:pt x="0" y="316827"/>
                    <a:pt x="0" y="284496"/>
                  </a:cubicBezTo>
                  <a:lnTo>
                    <a:pt x="0" y="121904"/>
                  </a:lnTo>
                  <a:cubicBezTo>
                    <a:pt x="0" y="89573"/>
                    <a:pt x="12843" y="58566"/>
                    <a:pt x="35705" y="35705"/>
                  </a:cubicBezTo>
                  <a:cubicBezTo>
                    <a:pt x="58566" y="12843"/>
                    <a:pt x="89573" y="0"/>
                    <a:pt x="121904" y="0"/>
                  </a:cubicBezTo>
                  <a:close/>
                </a:path>
              </a:pathLst>
            </a:custGeom>
            <a:solidFill>
              <a:srgbClr val="1A3C5C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57150"/>
              <a:ext cx="853048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Data Preprocessing </a:t>
              </a:r>
            </a:p>
          </p:txBody>
        </p:sp>
      </p:grpSp>
      <p:sp>
        <p:nvSpPr>
          <p:cNvPr id="22" name="AutoShape 22"/>
          <p:cNvSpPr/>
          <p:nvPr/>
        </p:nvSpPr>
        <p:spPr>
          <a:xfrm>
            <a:off x="8461307" y="5143498"/>
            <a:ext cx="1365386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3" name="AutoShape 23"/>
          <p:cNvSpPr/>
          <p:nvPr/>
        </p:nvSpPr>
        <p:spPr>
          <a:xfrm>
            <a:off x="13065875" y="5086352"/>
            <a:ext cx="1365386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4" name="TextBox 24"/>
          <p:cNvSpPr txBox="1"/>
          <p:nvPr/>
        </p:nvSpPr>
        <p:spPr>
          <a:xfrm>
            <a:off x="743768" y="6209859"/>
            <a:ext cx="2994948" cy="2493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Unzip and organize the dataset for training, validation, and testing.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 Image Data Generator for data augmentation to enhance model robustness.</a:t>
            </a:r>
          </a:p>
          <a:p>
            <a:pPr algn="ctr">
              <a:lnSpc>
                <a:spcPts val="2239"/>
              </a:lnSpc>
            </a:pPr>
            <a:endParaRPr lang="en-US" sz="1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4983082" y="6150056"/>
            <a:ext cx="3719389" cy="3091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sz="1700" u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Using </a:t>
            </a:r>
            <a:r>
              <a:rPr lang="en-US" sz="1700" b="1" u="none" strike="noStrik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Convolutional Neural Network (CNN):</a:t>
            </a:r>
          </a:p>
          <a:p>
            <a:pPr marL="345441" lvl="1" indent="-172721" algn="l">
              <a:lnSpc>
                <a:spcPts val="2240"/>
              </a:lnSpc>
              <a:spcBef>
                <a:spcPct val="0"/>
              </a:spcBef>
              <a:buFont typeface="Arial"/>
              <a:buChar char="•"/>
            </a:pPr>
            <a:r>
              <a:rPr lang="en-US" sz="1600" u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Layers include Conv2D, MaxPooling2D, Flatten, Dense, and Dropout.</a:t>
            </a:r>
          </a:p>
          <a:p>
            <a:pPr marL="345441" lvl="1" indent="-172721" algn="l">
              <a:lnSpc>
                <a:spcPts val="2240"/>
              </a:lnSpc>
              <a:spcBef>
                <a:spcPct val="0"/>
              </a:spcBef>
              <a:buFont typeface="Arial"/>
              <a:buChar char="•"/>
            </a:pPr>
            <a:r>
              <a:rPr lang="en-US" sz="1600" u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Activation functions like ReLU and softmax for classification tasks.</a:t>
            </a:r>
          </a:p>
          <a:p>
            <a:pPr marL="345441" lvl="1" indent="-172721" algn="l">
              <a:lnSpc>
                <a:spcPts val="2240"/>
              </a:lnSpc>
              <a:spcBef>
                <a:spcPct val="0"/>
              </a:spcBef>
              <a:buFont typeface="Arial"/>
              <a:buChar char="•"/>
            </a:pPr>
            <a:r>
              <a:rPr lang="en-US" sz="1600" u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Compile the model using categorical cross-entropy and Adam optimizer.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098143" y="6209859"/>
            <a:ext cx="2933870" cy="1940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5441" lvl="1" indent="-172721" algn="l">
              <a:lnSpc>
                <a:spcPts val="2240"/>
              </a:lnSpc>
              <a:spcBef>
                <a:spcPct val="0"/>
              </a:spcBef>
              <a:buFont typeface="Arial"/>
              <a:buChar char="•"/>
            </a:pPr>
            <a:r>
              <a:rPr lang="en-US" sz="1600" u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Train the model on labeled data with real-time image augmentation.</a:t>
            </a:r>
          </a:p>
          <a:p>
            <a:pPr marL="345441" lvl="1" indent="-172721" algn="l">
              <a:lnSpc>
                <a:spcPts val="2240"/>
              </a:lnSpc>
              <a:spcBef>
                <a:spcPct val="0"/>
              </a:spcBef>
              <a:buFont typeface="Arial"/>
              <a:buChar char="•"/>
            </a:pPr>
            <a:r>
              <a:rPr lang="en-US" sz="1600" u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Validate accuracy using a separate validation dataset.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4427684" y="6368292"/>
            <a:ext cx="3123102" cy="1111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5441" lvl="1" indent="-172721" algn="l">
              <a:lnSpc>
                <a:spcPts val="2240"/>
              </a:lnSpc>
              <a:spcBef>
                <a:spcPct val="0"/>
              </a:spcBef>
              <a:buFont typeface="Arial"/>
              <a:buChar char="•"/>
            </a:pPr>
            <a:r>
              <a:rPr lang="en-US" sz="1600" u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Real-time image/video feed preprocessing </a:t>
            </a:r>
          </a:p>
          <a:p>
            <a:pPr marL="345441" lvl="1" indent="-172721" algn="l">
              <a:lnSpc>
                <a:spcPts val="2240"/>
              </a:lnSpc>
              <a:spcBef>
                <a:spcPct val="0"/>
              </a:spcBef>
              <a:buFont typeface="Arial"/>
              <a:buChar char="•"/>
            </a:pPr>
            <a:r>
              <a:rPr lang="en-US" sz="1600" u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Classification of activities to flag anomalies.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419771"/>
            <a:chOff x="0" y="0"/>
            <a:chExt cx="4816593" cy="6373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37306"/>
            </a:xfrm>
            <a:custGeom>
              <a:avLst/>
              <a:gdLst/>
              <a:ahLst/>
              <a:cxnLst/>
              <a:rect l="l" t="t" r="r" b="b"/>
              <a:pathLst>
                <a:path w="4816592" h="637306">
                  <a:moveTo>
                    <a:pt x="0" y="0"/>
                  </a:moveTo>
                  <a:lnTo>
                    <a:pt x="4816592" y="0"/>
                  </a:lnTo>
                  <a:lnTo>
                    <a:pt x="4816592" y="637306"/>
                  </a:lnTo>
                  <a:lnTo>
                    <a:pt x="0" y="637306"/>
                  </a:ln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6849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775566" y="514350"/>
            <a:ext cx="1024867" cy="102486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644379" y="831192"/>
            <a:ext cx="8116184" cy="94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65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Explanation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8990" y="3136900"/>
            <a:ext cx="15657990" cy="482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model utilizes a CNN architecture designed for image classification tasks.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Input data is processed through convolutional layers to extract features like shapes, patterns, and textures.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Pooling layers reduce dimensionality while preserving critical information for classification.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Fully connected layers handle final classification based on the extracted features.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Dropout layers are included to prevent overfitting by deactivating random neurons during training.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model is trained to detect malpractice patterns such as unauthorized object usage or unusual hand gestures.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It can analyze video frames in real-time, enabling quick and accurate detection of suspicious activities during live or recorded interactions.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75566" y="8233433"/>
            <a:ext cx="1024867" cy="102486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" y="0"/>
            <a:ext cx="3352799" cy="10287000"/>
            <a:chOff x="0" y="0"/>
            <a:chExt cx="1363971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63971" cy="2709333"/>
            </a:xfrm>
            <a:custGeom>
              <a:avLst/>
              <a:gdLst/>
              <a:ahLst/>
              <a:cxnLst/>
              <a:rect l="l" t="t" r="r" b="b"/>
              <a:pathLst>
                <a:path w="1363971" h="2709333">
                  <a:moveTo>
                    <a:pt x="0" y="0"/>
                  </a:moveTo>
                  <a:lnTo>
                    <a:pt x="1363971" y="0"/>
                  </a:lnTo>
                  <a:lnTo>
                    <a:pt x="1363971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36397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pic>
        <p:nvPicPr>
          <p:cNvPr id="8" name="Picture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55599" b="41659"/>
          <a:stretch>
            <a:fillRect/>
          </a:stretch>
        </p:blipFill>
        <p:spPr>
          <a:xfrm>
            <a:off x="4638413" y="876300"/>
            <a:ext cx="5462430" cy="4485932"/>
          </a:xfrm>
          <a:prstGeom prst="rect">
            <a:avLst/>
          </a:prstGeom>
        </p:spPr>
      </p:pic>
      <p:sp>
        <p:nvSpPr>
          <p:cNvPr id="9" name="Freeform 9"/>
          <p:cNvSpPr/>
          <p:nvPr/>
        </p:nvSpPr>
        <p:spPr>
          <a:xfrm>
            <a:off x="11429999" y="397670"/>
            <a:ext cx="6441647" cy="4713173"/>
          </a:xfrm>
          <a:custGeom>
            <a:avLst/>
            <a:gdLst/>
            <a:ahLst/>
            <a:cxnLst/>
            <a:rect l="l" t="t" r="r" b="b"/>
            <a:pathLst>
              <a:path w="5722516" h="4291887">
                <a:moveTo>
                  <a:pt x="0" y="0"/>
                </a:moveTo>
                <a:lnTo>
                  <a:pt x="5722516" y="0"/>
                </a:lnTo>
                <a:lnTo>
                  <a:pt x="5722516" y="4291887"/>
                </a:lnTo>
                <a:lnTo>
                  <a:pt x="0" y="42918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081526" y="6849664"/>
            <a:ext cx="5581629" cy="2494112"/>
          </a:xfrm>
          <a:custGeom>
            <a:avLst/>
            <a:gdLst/>
            <a:ahLst/>
            <a:cxnLst/>
            <a:rect l="l" t="t" r="r" b="b"/>
            <a:pathLst>
              <a:path w="9672803" h="4534126">
                <a:moveTo>
                  <a:pt x="0" y="0"/>
                </a:moveTo>
                <a:lnTo>
                  <a:pt x="9672803" y="0"/>
                </a:lnTo>
                <a:lnTo>
                  <a:pt x="9672803" y="4534127"/>
                </a:lnTo>
                <a:lnTo>
                  <a:pt x="0" y="45341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3657600" y="5703816"/>
            <a:ext cx="8382000" cy="4485931"/>
          </a:xfrm>
          <a:custGeom>
            <a:avLst/>
            <a:gdLst/>
            <a:ahLst/>
            <a:cxnLst/>
            <a:rect l="l" t="t" r="r" b="b"/>
            <a:pathLst>
              <a:path w="5512925" h="3231952">
                <a:moveTo>
                  <a:pt x="0" y="0"/>
                </a:moveTo>
                <a:lnTo>
                  <a:pt x="5512925" y="0"/>
                </a:lnTo>
                <a:lnTo>
                  <a:pt x="5512925" y="3231952"/>
                </a:lnTo>
                <a:lnTo>
                  <a:pt x="0" y="32319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52400" y="4095974"/>
            <a:ext cx="4251675" cy="94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80"/>
              </a:lnSpc>
            </a:pPr>
            <a:r>
              <a:rPr lang="en-US" sz="6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Result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E326AB-CD14-70E2-F61B-8CB4768F5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9300"/>
            <a:ext cx="6781800" cy="52893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603555-521B-9A9D-7722-D55C5FDBD9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0" y="2008414"/>
            <a:ext cx="7162800" cy="55420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0A8457-9E99-907F-9FA8-65E98763DA0F}"/>
              </a:ext>
            </a:extLst>
          </p:cNvPr>
          <p:cNvSpPr txBox="1"/>
          <p:nvPr/>
        </p:nvSpPr>
        <p:spPr>
          <a:xfrm>
            <a:off x="2743200" y="647700"/>
            <a:ext cx="274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CHEATING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4AE56F-DDCB-804C-10AF-3CA6312689BF}"/>
              </a:ext>
            </a:extLst>
          </p:cNvPr>
          <p:cNvSpPr txBox="1"/>
          <p:nvPr/>
        </p:nvSpPr>
        <p:spPr>
          <a:xfrm>
            <a:off x="12039600" y="647700"/>
            <a:ext cx="274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NORMAL</a:t>
            </a:r>
          </a:p>
        </p:txBody>
      </p:sp>
    </p:spTree>
    <p:extLst>
      <p:ext uri="{BB962C8B-B14F-4D97-AF65-F5344CB8AC3E}">
        <p14:creationId xmlns:p14="http://schemas.microsoft.com/office/powerpoint/2010/main" val="2949352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419771"/>
            <a:chOff x="0" y="0"/>
            <a:chExt cx="4816593" cy="6373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37306"/>
            </a:xfrm>
            <a:custGeom>
              <a:avLst/>
              <a:gdLst/>
              <a:ahLst/>
              <a:cxnLst/>
              <a:rect l="l" t="t" r="r" b="b"/>
              <a:pathLst>
                <a:path w="4816592" h="637306">
                  <a:moveTo>
                    <a:pt x="0" y="0"/>
                  </a:moveTo>
                  <a:lnTo>
                    <a:pt x="4816592" y="0"/>
                  </a:lnTo>
                  <a:lnTo>
                    <a:pt x="4816592" y="637306"/>
                  </a:lnTo>
                  <a:lnTo>
                    <a:pt x="0" y="637306"/>
                  </a:ln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6849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775566" y="514350"/>
            <a:ext cx="1024867" cy="102486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644379" y="831192"/>
            <a:ext cx="8116184" cy="94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65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Business Insights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38468" y="2804950"/>
            <a:ext cx="15920832" cy="6453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5839" lvl="1" indent="-302920" algn="l">
              <a:lnSpc>
                <a:spcPts val="3928"/>
              </a:lnSpc>
              <a:buFont typeface="Arial"/>
              <a:buChar char="•"/>
            </a:pPr>
            <a:r>
              <a:rPr lang="en-US" sz="280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Efficiency &amp; Cost Savings: </a:t>
            </a:r>
            <a:r>
              <a:rPr lang="en-US" sz="280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Automating malpractice detection reduces manual errors and saves time, lowering operational costs.</a:t>
            </a:r>
          </a:p>
          <a:p>
            <a:pPr marL="605839" lvl="1" indent="-302920" algn="l">
              <a:lnSpc>
                <a:spcPts val="3928"/>
              </a:lnSpc>
              <a:buFont typeface="Arial"/>
              <a:buChar char="•"/>
            </a:pPr>
            <a:r>
              <a:rPr lang="en-US" sz="280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Scalability:</a:t>
            </a:r>
            <a:r>
              <a:rPr lang="en-US" sz="280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The model is adaptable across industries, including recruitment, academic evaluations, and corporate settings, ensuring broad applicability.</a:t>
            </a:r>
          </a:p>
          <a:p>
            <a:pPr marL="605839" lvl="1" indent="-302920" algn="l">
              <a:lnSpc>
                <a:spcPts val="3928"/>
              </a:lnSpc>
              <a:buFont typeface="Arial"/>
              <a:buChar char="•"/>
            </a:pPr>
            <a:r>
              <a:rPr lang="en-US" sz="280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Market Potential: </a:t>
            </a:r>
            <a:r>
              <a:rPr lang="en-US" sz="280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Growing demand for AI-driven evaluation solutions in HR and education sectors presents significant market opportunities.</a:t>
            </a:r>
          </a:p>
          <a:p>
            <a:pPr marL="605839" lvl="1" indent="-302920" algn="l">
              <a:lnSpc>
                <a:spcPts val="3928"/>
              </a:lnSpc>
              <a:buFont typeface="Arial"/>
              <a:buChar char="•"/>
            </a:pPr>
            <a:r>
              <a:rPr lang="en-US" sz="280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Accuracy &amp; Decision-Making:</a:t>
            </a:r>
            <a:r>
              <a:rPr lang="en-US" sz="280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Enhances the accuracy of evaluations, leading to better-informed decisions in recruitment and selection processes.</a:t>
            </a:r>
          </a:p>
          <a:p>
            <a:pPr marL="605839" lvl="1" indent="-302920" algn="l">
              <a:lnSpc>
                <a:spcPts val="3928"/>
              </a:lnSpc>
              <a:buFont typeface="Arial"/>
              <a:buChar char="•"/>
            </a:pPr>
            <a:r>
              <a:rPr lang="en-US" sz="280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Compliance &amp; Competitive Advantage: </a:t>
            </a:r>
            <a:r>
              <a:rPr lang="en-US" sz="280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Ensures regulatory compliance and positions businesses ahead of competitors seeking reliable evaluation tools.</a:t>
            </a:r>
          </a:p>
          <a:p>
            <a:pPr marL="605839" lvl="1" indent="-302920" algn="l">
              <a:lnSpc>
                <a:spcPts val="3928"/>
              </a:lnSpc>
              <a:buFont typeface="Arial"/>
              <a:buChar char="•"/>
            </a:pPr>
            <a:r>
              <a:rPr lang="en-US" sz="280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Future Expansion: </a:t>
            </a:r>
            <a:r>
              <a:rPr lang="en-US" sz="280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Potential to integrate advanced data sources like biometric analytics for further improvement and customization.</a:t>
            </a:r>
          </a:p>
          <a:p>
            <a:pPr algn="l">
              <a:lnSpc>
                <a:spcPts val="3928"/>
              </a:lnSpc>
              <a:spcBef>
                <a:spcPct val="0"/>
              </a:spcBef>
            </a:pPr>
            <a:endParaRPr lang="en-US" sz="2806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75566" y="8233433"/>
            <a:ext cx="1024867" cy="102486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0" y="0"/>
            <a:ext cx="4885541" cy="10287000"/>
            <a:chOff x="0" y="0"/>
            <a:chExt cx="1286727" cy="270933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86727" cy="2709333"/>
            </a:xfrm>
            <a:custGeom>
              <a:avLst/>
              <a:gdLst/>
              <a:ahLst/>
              <a:cxnLst/>
              <a:rect l="l" t="t" r="r" b="b"/>
              <a:pathLst>
                <a:path w="1286727" h="2709333">
                  <a:moveTo>
                    <a:pt x="0" y="0"/>
                  </a:moveTo>
                  <a:lnTo>
                    <a:pt x="1286727" y="0"/>
                  </a:lnTo>
                  <a:lnTo>
                    <a:pt x="1286727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7FA4A4">
                    <a:alpha val="100000"/>
                  </a:srgbClr>
                </a:gs>
                <a:gs pos="50000">
                  <a:srgbClr val="305A72">
                    <a:alpha val="100000"/>
                  </a:srgbClr>
                </a:gs>
                <a:gs pos="100000">
                  <a:srgbClr val="1A3C5C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286727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 rot="-5400000">
            <a:off x="-842598" y="4076465"/>
            <a:ext cx="7052465" cy="131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22"/>
              </a:lnSpc>
            </a:pPr>
            <a:r>
              <a:rPr lang="en-US" sz="9216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428466" y="1544541"/>
            <a:ext cx="12314181" cy="6688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7798" lvl="1" indent="-313899" algn="l">
              <a:lnSpc>
                <a:spcPts val="4070"/>
              </a:lnSpc>
              <a:buFont typeface="Arial"/>
              <a:buChar char="•"/>
            </a:pPr>
            <a:r>
              <a:rPr lang="en-US" sz="2907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To design an AI-powered system that accurately detects malpractice behaviors during live or online group discussions (GD) and interviews.</a:t>
            </a:r>
          </a:p>
          <a:p>
            <a:pPr algn="l">
              <a:lnSpc>
                <a:spcPts val="4070"/>
              </a:lnSpc>
            </a:pPr>
            <a:endParaRPr lang="en-US" sz="2907">
              <a:solidFill>
                <a:srgbClr val="1F202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27798" lvl="1" indent="-313899" algn="l">
              <a:lnSpc>
                <a:spcPts val="4070"/>
              </a:lnSpc>
              <a:buFont typeface="Arial"/>
              <a:buChar char="•"/>
            </a:pPr>
            <a:r>
              <a:rPr lang="en-US" sz="2907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To reduce human bias and increase efficiency in identifying violations across diverse environments.</a:t>
            </a:r>
          </a:p>
          <a:p>
            <a:pPr algn="l">
              <a:lnSpc>
                <a:spcPts val="4070"/>
              </a:lnSpc>
            </a:pPr>
            <a:endParaRPr lang="en-US" sz="2907">
              <a:solidFill>
                <a:srgbClr val="1F202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27798" lvl="1" indent="-313899" algn="l">
              <a:lnSpc>
                <a:spcPts val="4070"/>
              </a:lnSpc>
              <a:buFont typeface="Arial"/>
              <a:buChar char="•"/>
            </a:pPr>
            <a:r>
              <a:rPr lang="en-US" sz="2907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To utilize image processing and machine learning techniques to identify anomalies or suspicious activities.</a:t>
            </a:r>
          </a:p>
          <a:p>
            <a:pPr algn="l">
              <a:lnSpc>
                <a:spcPts val="4070"/>
              </a:lnSpc>
            </a:pPr>
            <a:endParaRPr lang="en-US" sz="2907">
              <a:solidFill>
                <a:srgbClr val="1F202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27798" lvl="1" indent="-313899" algn="l">
              <a:lnSpc>
                <a:spcPts val="4070"/>
              </a:lnSpc>
              <a:buFont typeface="Arial"/>
              <a:buChar char="•"/>
            </a:pPr>
            <a:r>
              <a:rPr lang="en-US" sz="2907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To ensure fairness and transparency in evaluation processes through automated monitoring.</a:t>
            </a:r>
          </a:p>
          <a:p>
            <a:pPr algn="l">
              <a:lnSpc>
                <a:spcPts val="4070"/>
              </a:lnSpc>
              <a:spcBef>
                <a:spcPct val="0"/>
              </a:spcBef>
            </a:pPr>
            <a:endParaRPr lang="en-US" sz="2907">
              <a:solidFill>
                <a:srgbClr val="1F202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764038" y="4225038"/>
            <a:ext cx="12759923" cy="1893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346"/>
              </a:lnSpc>
            </a:pPr>
            <a:r>
              <a:rPr lang="en-US" sz="1406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</a:p>
        </p:txBody>
      </p:sp>
      <p:sp>
        <p:nvSpPr>
          <p:cNvPr id="4" name="AutoShape 4"/>
          <p:cNvSpPr/>
          <p:nvPr/>
        </p:nvSpPr>
        <p:spPr>
          <a:xfrm>
            <a:off x="7669737" y="7905501"/>
            <a:ext cx="2948526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506</Words>
  <Application>Microsoft Office PowerPoint</Application>
  <PresentationFormat>Custom</PresentationFormat>
  <Paragraphs>60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Poppins</vt:lpstr>
      <vt:lpstr>Arial</vt:lpstr>
      <vt:lpstr>Calibri</vt:lpstr>
      <vt:lpstr>Poppins Bold</vt:lpstr>
      <vt:lpstr>Montserrat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9 Section 1</dc:title>
  <cp:lastModifiedBy>Suvam Mishra</cp:lastModifiedBy>
  <cp:revision>3</cp:revision>
  <dcterms:created xsi:type="dcterms:W3CDTF">2006-08-16T00:00:00Z</dcterms:created>
  <dcterms:modified xsi:type="dcterms:W3CDTF">2025-01-02T18:05:44Z</dcterms:modified>
  <dc:identifier>DAGbDhsIoNA</dc:identifier>
</cp:coreProperties>
</file>

<file path=docProps/thumbnail.jpeg>
</file>